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6" r:id="rId24"/>
    <p:sldId id="278" r:id="rId25"/>
    <p:sldId id="282" r:id="rId26"/>
    <p:sldId id="283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 autoAdjust="0"/>
    <p:restoredTop sz="86327" autoAdjust="0"/>
  </p:normalViewPr>
  <p:slideViewPr>
    <p:cSldViewPr snapToGrid="0">
      <p:cViewPr varScale="1">
        <p:scale>
          <a:sx n="96" d="100"/>
          <a:sy n="96" d="100"/>
        </p:scale>
        <p:origin x="696" y="464"/>
      </p:cViewPr>
      <p:guideLst/>
    </p:cSldViewPr>
  </p:slideViewPr>
  <p:outlineViewPr>
    <p:cViewPr>
      <p:scale>
        <a:sx n="33" d="100"/>
        <a:sy n="33" d="100"/>
      </p:scale>
      <p:origin x="0" y="-201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1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9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42996" y="1711960"/>
            <a:ext cx="987287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82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0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42996" y="1737360"/>
            <a:ext cx="98755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67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9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2" y="1097280"/>
            <a:ext cx="553285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0" y="1069848"/>
            <a:ext cx="5676937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" y="182880"/>
            <a:ext cx="1170432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69099A6-0088-40E3-8559-469CE184D9B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2B3D1B8-7CE1-431A-9AD3-30ABA03E6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inhealthctr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healthctr.com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Neurospiritual Health and Healing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4235396"/>
            <a:ext cx="8767860" cy="138816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>
                <a:ea typeface="MS Mincho"/>
                <a:cs typeface="Times New Roman" panose="02020603050405020304" pitchFamily="18" charset="0"/>
              </a:rPr>
              <a:t>By </a:t>
            </a:r>
            <a:endParaRPr lang="en-US" sz="1800" dirty="0">
              <a:ea typeface="MS Mincho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="1" i="1" dirty="0">
                <a:ea typeface="MS Mincho"/>
                <a:cs typeface="Times New Roman" panose="02020603050405020304" pitchFamily="18" charset="0"/>
              </a:rPr>
              <a:t>Paul D. Nussbaum, Ph.D., ABPP</a:t>
            </a:r>
            <a:endParaRPr lang="en-US" sz="1800" dirty="0">
              <a:ea typeface="MS Mincho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uFill>
                  <a:solidFill>
                    <a:srgbClr val="0000FF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  <a:hlinkClick r:id="rId2"/>
              </a:rPr>
              <a:t>www.brainhealthctr.com</a:t>
            </a:r>
            <a:endParaRPr lang="en-US" sz="1800" dirty="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u="sng" dirty="0">
                <a:uFill>
                  <a:solidFill>
                    <a:srgbClr val="0000FF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(412) 471-1195</a:t>
            </a:r>
            <a:endParaRPr lang="en-US" sz="1800" dirty="0">
              <a:uFill>
                <a:solidFill>
                  <a:srgbClr val="000000"/>
                </a:solidFill>
              </a:u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F176-3B35-9FB5-438B-03F7A8A6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  <a:r>
              <a:rPr lang="en-US" sz="4800" dirty="0"/>
              <a:t>Science and God</a:t>
            </a:r>
          </a:p>
        </p:txBody>
      </p:sp>
      <p:pic>
        <p:nvPicPr>
          <p:cNvPr id="5" name="Content Placeholder 4" descr="A person in a suit&#10;&#10;AI-generated content may be incorrect.">
            <a:extLst>
              <a:ext uri="{FF2B5EF4-FFF2-40B4-BE49-F238E27FC236}">
                <a16:creationId xmlns:a16="http://schemas.microsoft.com/office/drawing/2014/main" id="{D99E9D75-34FA-484D-21CD-2E7762793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32" y="2057400"/>
            <a:ext cx="3369399" cy="4038600"/>
          </a:xfrm>
        </p:spPr>
      </p:pic>
    </p:spTree>
    <p:extLst>
      <p:ext uri="{BB962C8B-B14F-4D97-AF65-F5344CB8AC3E}">
        <p14:creationId xmlns:p14="http://schemas.microsoft.com/office/powerpoint/2010/main" val="23504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Spiritual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Science and Religion: Is there really a Difference?</a:t>
            </a:r>
          </a:p>
          <a:p>
            <a:pPr lvl="0"/>
            <a:r>
              <a:rPr lang="en-US" dirty="0"/>
              <a:t>On the Bing Bang and our Universe (finite, a true beginning)</a:t>
            </a:r>
          </a:p>
          <a:p>
            <a:pPr lvl="0"/>
            <a:r>
              <a:rPr lang="en-US" dirty="0"/>
              <a:t>Genesis and 6 days vs. 15 billion years</a:t>
            </a:r>
          </a:p>
          <a:p>
            <a:pPr lvl="0"/>
            <a:r>
              <a:rPr lang="en-US" dirty="0"/>
              <a:t>Einstein, Time and Theory of Relativity</a:t>
            </a:r>
          </a:p>
          <a:p>
            <a:pPr lvl="0"/>
            <a:r>
              <a:rPr lang="en-US" dirty="0"/>
              <a:t>Nautilus Shape of Milky Way and Universe (seashells, sunflower, brain, hurricane,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200 billion stars in Milky Way, 200 billion neurons in brain, 10x glial cells, 43 trillion cells in human body</a:t>
            </a:r>
          </a:p>
          <a:p>
            <a:pPr lvl="0"/>
            <a:r>
              <a:rPr lang="en-US" dirty="0"/>
              <a:t>Creator-not Random-God is a Mathematician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God-Jesus Christ-and Faith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Bible (66 books, 40 Authors, 1500 years, 3 languages, changed the world)</a:t>
            </a:r>
          </a:p>
          <a:p>
            <a:pPr lvl="0"/>
            <a:r>
              <a:rPr lang="en-US" dirty="0"/>
              <a:t>Old Testament Predictions (Birth-Death-Resurrection </a:t>
            </a:r>
            <a:r>
              <a:rPr lang="en-US"/>
              <a:t>and Crucifixion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Human behavior continues to be shaped-Why</a:t>
            </a:r>
          </a:p>
          <a:p>
            <a:pPr lvl="0"/>
            <a:r>
              <a:rPr lang="en-US" dirty="0"/>
              <a:t>Emotional responses (joy to anger)</a:t>
            </a:r>
          </a:p>
          <a:p>
            <a:pPr lvl="0"/>
            <a:r>
              <a:rPr lang="en-US" dirty="0"/>
              <a:t>Not generational (“end of time”)</a:t>
            </a:r>
          </a:p>
          <a:p>
            <a:pPr lvl="0"/>
            <a:r>
              <a:rPr lang="en-US" dirty="0"/>
              <a:t>Earthbound versus a Higher Power</a:t>
            </a:r>
          </a:p>
        </p:txBody>
      </p:sp>
    </p:spTree>
    <p:extLst>
      <p:ext uri="{BB962C8B-B14F-4D97-AF65-F5344CB8AC3E}">
        <p14:creationId xmlns:p14="http://schemas.microsoft.com/office/powerpoint/2010/main" val="7905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“Do Not Be Afraid” is the most repeated phrase (365x) in the Bible........</a:t>
            </a:r>
          </a:p>
        </p:txBody>
      </p:sp>
      <p:pic>
        <p:nvPicPr>
          <p:cNvPr id="4" name="Content Placeholder 3" descr="A portrait of a person in a frame&#10;&#10;AI-generated content may be incorrect."/>
          <p:cNvPicPr>
            <a:picLocks noGrp="1"/>
          </p:cNvPicPr>
          <p:nvPr>
            <p:ph type="pic" idx="1"/>
          </p:nvPr>
        </p:nvPicPr>
        <p:blipFill>
          <a:blip r:embed="rId2"/>
          <a:srcRect t="19316" b="1931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pPr algn="ctr"/>
            <a:r>
              <a:rPr lang="en-US" dirty="0" err="1"/>
              <a:t>Akiane</a:t>
            </a:r>
            <a:r>
              <a:rPr lang="en-US" dirty="0"/>
              <a:t> </a:t>
            </a:r>
            <a:r>
              <a:rPr lang="en-US" dirty="0" err="1"/>
              <a:t>Kramarik</a:t>
            </a:r>
            <a:r>
              <a:rPr lang="en-US" dirty="0"/>
              <a:t>: As 4-year-old had visions of Jesus and God Spoke to her to paint her visions and she completed this picture “Prince of Peace” at age 8.</a:t>
            </a:r>
          </a:p>
        </p:txBody>
      </p:sp>
    </p:spTree>
    <p:extLst>
      <p:ext uri="{BB962C8B-B14F-4D97-AF65-F5344CB8AC3E}">
        <p14:creationId xmlns:p14="http://schemas.microsoft.com/office/powerpoint/2010/main" val="25736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Evidence for Consideration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Bible: Why write and detail Experiences?</a:t>
            </a:r>
          </a:p>
          <a:p>
            <a:pPr lvl="0"/>
            <a:r>
              <a:rPr lang="en-US" dirty="0"/>
              <a:t>Archeological Findings: Dead Sea Scrolls (1946-1956), Pool of </a:t>
            </a:r>
            <a:r>
              <a:rPr lang="en-US" dirty="0" err="1"/>
              <a:t>Shilom</a:t>
            </a:r>
            <a:r>
              <a:rPr lang="en-US" dirty="0"/>
              <a:t> (June 2004), Shroud of Turin, bones of St. Peter</a:t>
            </a:r>
          </a:p>
          <a:p>
            <a:pPr lvl="0"/>
            <a:r>
              <a:rPr lang="en-US" dirty="0"/>
              <a:t>Old Testament Predictions Tie to New Testament Writings</a:t>
            </a:r>
          </a:p>
          <a:p>
            <a:pPr lvl="0"/>
            <a:r>
              <a:rPr lang="en-US" dirty="0"/>
              <a:t>Miracles and Mystical experiences</a:t>
            </a:r>
          </a:p>
          <a:p>
            <a:pPr lvl="0"/>
            <a:r>
              <a:rPr lang="en-US" dirty="0"/>
              <a:t>Near Death Experiences (NDE)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1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Near Death Experiences-What Do they Suggest?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Book of Revelations-St. John or other </a:t>
            </a:r>
          </a:p>
          <a:p>
            <a:pPr lvl="0"/>
            <a:r>
              <a:rPr lang="en-US" dirty="0"/>
              <a:t>Reliability of Authors?</a:t>
            </a:r>
          </a:p>
          <a:p>
            <a:pPr lvl="0"/>
            <a:r>
              <a:rPr lang="en-US" dirty="0"/>
              <a:t>Consistency of Stories?</a:t>
            </a:r>
          </a:p>
          <a:p>
            <a:pPr lvl="0"/>
            <a:r>
              <a:rPr lang="en-US" dirty="0"/>
              <a:t>Christians, Muslims, Jewish, Hindu, Atheists</a:t>
            </a:r>
          </a:p>
          <a:p>
            <a:pPr lvl="0"/>
            <a:r>
              <a:rPr lang="en-US" dirty="0"/>
              <a:t>What is the purpose of NDEs?</a:t>
            </a:r>
          </a:p>
          <a:p>
            <a:pPr lvl="0"/>
            <a:r>
              <a:rPr lang="en-US" dirty="0"/>
              <a:t>Why do we all not have NDEs-Why did Christ not Heal Everyone?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 Takeaways from the NDE’s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Peace without Pain or Fear</a:t>
            </a:r>
          </a:p>
          <a:p>
            <a:pPr lvl="0"/>
            <a:r>
              <a:rPr lang="en-US" dirty="0"/>
              <a:t>Removal from Body</a:t>
            </a:r>
          </a:p>
          <a:p>
            <a:pPr lvl="0"/>
            <a:r>
              <a:rPr lang="en-US" dirty="0"/>
              <a:t>Consciousness Exists-Witness What is Happening around Body</a:t>
            </a:r>
          </a:p>
          <a:p>
            <a:pPr lvl="0"/>
            <a:r>
              <a:rPr lang="en-US" dirty="0"/>
              <a:t>Details of Experience and Surrounding Area Provided (shoes on the outside window)</a:t>
            </a:r>
          </a:p>
          <a:p>
            <a:pPr lvl="0"/>
            <a:r>
              <a:rPr lang="en-US" dirty="0"/>
              <a:t>Movement Upwards and Away</a:t>
            </a:r>
          </a:p>
          <a:p>
            <a:pPr lvl="0"/>
            <a:r>
              <a:rPr lang="en-US" dirty="0"/>
              <a:t>Light and Tunnel</a:t>
            </a:r>
          </a:p>
          <a:p>
            <a:pPr lvl="0"/>
            <a:r>
              <a:rPr lang="en-US" dirty="0"/>
              <a:t>No Desire to Return to Earth</a:t>
            </a:r>
          </a:p>
          <a:p>
            <a:pPr lvl="0"/>
            <a:r>
              <a:rPr lang="en-US" dirty="0"/>
              <a:t>Sense of Other-Sometimes Familiar Family</a:t>
            </a:r>
          </a:p>
          <a:p>
            <a:pPr lvl="0"/>
            <a:r>
              <a:rPr lang="en-US" dirty="0"/>
              <a:t>Meeting of Siblings, etc. never born</a:t>
            </a:r>
          </a:p>
          <a:p>
            <a:pPr lvl="0"/>
            <a:r>
              <a:rPr lang="en-US" dirty="0"/>
              <a:t>Vivid Colors and Brightest of Lights Unable to Describe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7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 Takeaways from the NDE’s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Sound of Music Like Language and Blessings</a:t>
            </a:r>
          </a:p>
          <a:p>
            <a:pPr lvl="0"/>
            <a:r>
              <a:rPr lang="en-US" dirty="0"/>
              <a:t>Sight of Large Walled Kingdom-Like Wall of Jerusalem (“on Earth as it is in Heaven”)</a:t>
            </a:r>
          </a:p>
          <a:p>
            <a:pPr lvl="0"/>
            <a:r>
              <a:rPr lang="en-US" dirty="0"/>
              <a:t>Glass like roads with Water Beneath</a:t>
            </a:r>
          </a:p>
          <a:p>
            <a:pPr lvl="0"/>
            <a:r>
              <a:rPr lang="en-US" dirty="0"/>
              <a:t>Animals </a:t>
            </a:r>
          </a:p>
          <a:p>
            <a:pPr lvl="0"/>
            <a:r>
              <a:rPr lang="en-US" dirty="0"/>
              <a:t>Life Review that is non-judgmental</a:t>
            </a:r>
          </a:p>
          <a:p>
            <a:pPr lvl="0"/>
            <a:r>
              <a:rPr lang="en-US" dirty="0"/>
              <a:t>Presence of a Loving Person or Spirit</a:t>
            </a:r>
          </a:p>
          <a:p>
            <a:pPr lvl="0"/>
            <a:r>
              <a:rPr lang="en-US" dirty="0"/>
              <a:t>Jesus Christ is Recognized Regardless of Earthly Beliefs</a:t>
            </a:r>
          </a:p>
          <a:p>
            <a:pPr lvl="0"/>
            <a:r>
              <a:rPr lang="en-US" dirty="0"/>
              <a:t>Recognition of 3 in 1</a:t>
            </a:r>
          </a:p>
          <a:p>
            <a:pPr lvl="0"/>
            <a:r>
              <a:rPr lang="en-US" dirty="0"/>
              <a:t>Overwhelming Love</a:t>
            </a:r>
          </a:p>
          <a:p>
            <a:pPr lvl="0"/>
            <a:r>
              <a:rPr lang="en-US" dirty="0"/>
              <a:t>Large Altar with Brightest of Lights and Three Thrones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9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 Takeaways from the NDE’s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There is no Time</a:t>
            </a:r>
          </a:p>
          <a:p>
            <a:pPr lvl="0"/>
            <a:r>
              <a:rPr lang="en-US" dirty="0"/>
              <a:t>Everything is present all at once and sight is endless</a:t>
            </a:r>
          </a:p>
          <a:p>
            <a:pPr lvl="0"/>
            <a:r>
              <a:rPr lang="en-US" dirty="0"/>
              <a:t>Persons Appear Young</a:t>
            </a:r>
          </a:p>
          <a:p>
            <a:pPr lvl="0"/>
            <a:r>
              <a:rPr lang="en-US" dirty="0"/>
              <a:t>Family and Friends Interact</a:t>
            </a:r>
          </a:p>
          <a:p>
            <a:pPr lvl="0"/>
            <a:r>
              <a:rPr lang="en-US" dirty="0"/>
              <a:t>There are no Disabilities and no Sadness</a:t>
            </a:r>
          </a:p>
          <a:p>
            <a:pPr lvl="0"/>
            <a:r>
              <a:rPr lang="en-US" dirty="0"/>
              <a:t>There is no Night and Day</a:t>
            </a:r>
          </a:p>
          <a:p>
            <a:pPr lvl="0"/>
            <a:r>
              <a:rPr lang="en-US" dirty="0"/>
              <a:t>There is no Light needed as GOD is the Light That Illuminates</a:t>
            </a:r>
          </a:p>
          <a:p>
            <a:pPr lvl="0"/>
            <a:r>
              <a:rPr lang="en-US" dirty="0"/>
              <a:t>Nobody Wants to Return to Earth-though Some Do Per God’s Instructions</a:t>
            </a:r>
          </a:p>
          <a:p>
            <a:pPr lvl="0"/>
            <a:r>
              <a:rPr lang="en-US" dirty="0"/>
              <a:t>Everyone with NDE is Changed to Core (Churches Built, Conversion, No Worry,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0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e Mount with a gold dome&#10;&#10;AI-generated content may be incorrect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43" y="833154"/>
            <a:ext cx="7886114" cy="5191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9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3" t="11544" r="56636" b="10493"/>
          <a:stretch/>
        </p:blipFill>
        <p:spPr>
          <a:xfrm>
            <a:off x="1526621" y="1491968"/>
            <a:ext cx="3895602" cy="3874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875838" cy="1355725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sz="half" idx="4294967295"/>
          </p:nvPr>
        </p:nvSpPr>
        <p:spPr>
          <a:xfrm>
            <a:off x="6359265" y="1417637"/>
            <a:ext cx="4754562" cy="4022725"/>
          </a:xfrm>
        </p:spPr>
        <p:txBody>
          <a:bodyPr>
            <a:normAutofit fontScale="92500"/>
          </a:bodyPr>
          <a:lstStyle/>
          <a:p>
            <a:r>
              <a:rPr lang="en-US" dirty="0"/>
              <a:t>Paul D. Nussbaum, Ph.D., ABPP</a:t>
            </a:r>
          </a:p>
          <a:p>
            <a:r>
              <a:rPr lang="en-US" dirty="0"/>
              <a:t>Board Certified Clinical and Geropsychology</a:t>
            </a:r>
          </a:p>
          <a:p>
            <a:r>
              <a:rPr lang="en-US" dirty="0"/>
              <a:t>Fellow National Academy of Neuropsychology</a:t>
            </a:r>
          </a:p>
          <a:p>
            <a:r>
              <a:rPr lang="en-US" dirty="0"/>
              <a:t>National Register Health Services Psychologists</a:t>
            </a:r>
          </a:p>
          <a:p>
            <a:r>
              <a:rPr lang="en-US" dirty="0"/>
              <a:t>Adjunct Professor of Neurological Surgery</a:t>
            </a:r>
          </a:p>
          <a:p>
            <a:r>
              <a:rPr lang="en-US" dirty="0"/>
              <a:t>University of Pittsburgh School of Medicine</a:t>
            </a:r>
          </a:p>
          <a:p>
            <a:r>
              <a:rPr lang="en-US" dirty="0">
                <a:hlinkClick r:id="rId3"/>
              </a:rPr>
              <a:t>www.brainhealthctr.com</a:t>
            </a:r>
            <a:endParaRPr lang="en-US" dirty="0"/>
          </a:p>
          <a:p>
            <a:r>
              <a:rPr lang="en-US" dirty="0"/>
              <a:t>(412) 471-1195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Purpose of the NDE?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 are No Different from Peter and the Doubting Disciples (Boat, Breaking of Loaves, Resurrection...)</a:t>
            </a:r>
          </a:p>
          <a:p>
            <a:pPr lvl="0"/>
            <a:r>
              <a:rPr lang="en-US" dirty="0"/>
              <a:t>Jesus Has Always Provided Evidence-We are Not Always Open-We Doubt</a:t>
            </a:r>
          </a:p>
          <a:p>
            <a:pPr lvl="0"/>
            <a:r>
              <a:rPr lang="en-US" dirty="0"/>
              <a:t>NDE is Perhaps Another Example of God’s Presence</a:t>
            </a:r>
          </a:p>
          <a:p>
            <a:pPr lvl="0"/>
            <a:r>
              <a:rPr lang="en-US" dirty="0"/>
              <a:t>What is Your Faith and Spiritual Health?</a:t>
            </a:r>
          </a:p>
          <a:p>
            <a:pPr lvl="0"/>
            <a:r>
              <a:rPr lang="en-US" dirty="0"/>
              <a:t>Hope, Faith, and Trust</a:t>
            </a:r>
          </a:p>
          <a:p>
            <a:pPr lvl="0"/>
            <a:r>
              <a:rPr lang="en-US" dirty="0"/>
              <a:t>Have we Learned from What Has Been and What 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Jesus Telling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God is Relational-He wants to be With You and Is With You</a:t>
            </a:r>
          </a:p>
          <a:p>
            <a:pPr lvl="0"/>
            <a:r>
              <a:rPr lang="en-US" dirty="0"/>
              <a:t>He told us Who He Is and He Never Changed</a:t>
            </a:r>
          </a:p>
          <a:p>
            <a:pPr lvl="0"/>
            <a:r>
              <a:rPr lang="en-US" dirty="0"/>
              <a:t>He told us He is With Us until the End of Time</a:t>
            </a:r>
          </a:p>
          <a:p>
            <a:pPr lvl="0"/>
            <a:r>
              <a:rPr lang="en-US" dirty="0"/>
              <a:t>He told us Not To Be Afraid</a:t>
            </a:r>
          </a:p>
          <a:p>
            <a:pPr lvl="0"/>
            <a:r>
              <a:rPr lang="en-US" dirty="0"/>
              <a:t>He told Us Our Faith Will Heal and Save Us</a:t>
            </a:r>
          </a:p>
          <a:p>
            <a:pPr lvl="0"/>
            <a:r>
              <a:rPr lang="en-US" dirty="0"/>
              <a:t>God does not conform to us, We need to conform to his 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Jesus Telling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He told Us Our Salvation is the Reward of Heaven</a:t>
            </a:r>
          </a:p>
          <a:p>
            <a:pPr lvl="0"/>
            <a:r>
              <a:rPr lang="en-US" dirty="0"/>
              <a:t>He told Us to Love One Another and to Forgive All who Offend Us</a:t>
            </a:r>
          </a:p>
          <a:p>
            <a:pPr lvl="0"/>
            <a:r>
              <a:rPr lang="en-US" dirty="0"/>
              <a:t>Our Body is a Shell and Our Spirit is Forever</a:t>
            </a:r>
          </a:p>
          <a:p>
            <a:pPr lvl="0"/>
            <a:r>
              <a:rPr lang="en-US" dirty="0"/>
              <a:t>We are Spiritual Beings inside A Human Body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Neurospiritual Factors and Health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Love</a:t>
            </a:r>
          </a:p>
          <a:p>
            <a:r>
              <a:rPr lang="en-US" sz="2800" dirty="0"/>
              <a:t>Forgive</a:t>
            </a:r>
          </a:p>
          <a:p>
            <a:r>
              <a:rPr lang="en-US" sz="2800" dirty="0"/>
              <a:t>Kindness</a:t>
            </a:r>
          </a:p>
          <a:p>
            <a:r>
              <a:rPr lang="en-US" sz="2800" dirty="0"/>
              <a:t>Empathy (How I feel for)</a:t>
            </a:r>
          </a:p>
          <a:p>
            <a:r>
              <a:rPr lang="en-US" sz="2800" dirty="0"/>
              <a:t>Compassion (What I do for)</a:t>
            </a:r>
          </a:p>
          <a:p>
            <a:r>
              <a:rPr lang="en-US" sz="2800" dirty="0"/>
              <a:t>Hope</a:t>
            </a:r>
          </a:p>
          <a:p>
            <a:r>
              <a:rPr lang="en-US" dirty="0"/>
              <a:t>Gratitude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Faith</a:t>
            </a:r>
          </a:p>
          <a:p>
            <a:r>
              <a:rPr lang="en-US" sz="2800" dirty="0"/>
              <a:t>Order</a:t>
            </a:r>
          </a:p>
          <a:p>
            <a:r>
              <a:rPr lang="en-US" sz="2800" dirty="0"/>
              <a:t>Charity</a:t>
            </a:r>
          </a:p>
          <a:p>
            <a:r>
              <a:rPr lang="en-US" sz="2800" dirty="0"/>
              <a:t>Divorce from self</a:t>
            </a:r>
          </a:p>
          <a:p>
            <a:r>
              <a:rPr lang="en-US" sz="2800" dirty="0"/>
              <a:t>Humility</a:t>
            </a:r>
          </a:p>
          <a:p>
            <a:r>
              <a:rPr lang="en-US" sz="2800" dirty="0"/>
              <a:t>Give anxiety and guilt away</a:t>
            </a:r>
          </a:p>
          <a:p>
            <a:r>
              <a:rPr lang="en-US" sz="2800" dirty="0"/>
              <a:t>Legacy</a:t>
            </a:r>
          </a:p>
        </p:txBody>
      </p:sp>
    </p:spTree>
    <p:extLst>
      <p:ext uri="{BB962C8B-B14F-4D97-AF65-F5344CB8AC3E}">
        <p14:creationId xmlns:p14="http://schemas.microsoft.com/office/powerpoint/2010/main" val="396220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Final Considerations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“We Should Not Be Afraid or Anxious About Death but Rather Be Excited About What We Will Experience With God in Heaven.”</a:t>
            </a:r>
          </a:p>
          <a:p>
            <a:r>
              <a:rPr lang="en-US" dirty="0"/>
              <a:t>God is with us now if we only are open and experience him now. </a:t>
            </a:r>
          </a:p>
          <a:p>
            <a:r>
              <a:rPr lang="en-US" dirty="0"/>
              <a:t>Do not view or imagine God in Human Ways but Rather be Open to How God Wants to Show Himself to You Now.</a:t>
            </a:r>
          </a:p>
          <a:p>
            <a:r>
              <a:rPr lang="en-US" dirty="0"/>
              <a:t>Faith and Trust in God and What Awaits in Heaven can help Ease or Erase Anxiety on Earth.</a:t>
            </a:r>
          </a:p>
          <a:p>
            <a:r>
              <a:rPr lang="en-US" dirty="0"/>
              <a:t>Prayer and Growing Closer to God is the Way!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0" b="23827"/>
          <a:stretch/>
        </p:blipFill>
        <p:spPr bwMode="auto">
          <a:xfrm>
            <a:off x="2736691" y="1287780"/>
            <a:ext cx="6688138" cy="5297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Systems of the Brain</a:t>
            </a:r>
          </a:p>
        </p:txBody>
      </p:sp>
    </p:spTree>
    <p:extLst>
      <p:ext uri="{BB962C8B-B14F-4D97-AF65-F5344CB8AC3E}">
        <p14:creationId xmlns:p14="http://schemas.microsoft.com/office/powerpoint/2010/main" val="22050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EA76-1302-9395-5AFB-FCAF3AB4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6:25-34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518DC-6CE7-649B-264A-7410ACC68E7F}"/>
              </a:ext>
            </a:extLst>
          </p:cNvPr>
          <p:cNvSpPr txBox="1"/>
          <p:nvPr/>
        </p:nvSpPr>
        <p:spPr>
          <a:xfrm>
            <a:off x="2305878" y="2199861"/>
            <a:ext cx="978819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”Therefore I say to you, do not worry about your life, what you will eat or what you will drink; nor </a:t>
            </a:r>
          </a:p>
          <a:p>
            <a:r>
              <a:rPr lang="en-US" dirty="0"/>
              <a:t>about your body, what you will put on. Is not life more than food and the body more than clothing?</a:t>
            </a:r>
          </a:p>
          <a:p>
            <a:r>
              <a:rPr lang="en-US" dirty="0"/>
              <a:t>Look at the birds of the air, for they neither sow nor reap not gather into barns: yet your heavenly </a:t>
            </a:r>
          </a:p>
          <a:p>
            <a:r>
              <a:rPr lang="en-US" dirty="0"/>
              <a:t>Father feeds them. Are you not of more value than they? Which of you by worrying can one cubit to </a:t>
            </a:r>
          </a:p>
          <a:p>
            <a:r>
              <a:rPr lang="en-US" dirty="0"/>
              <a:t>his stature? So why do you worry about clothing? Consider the lilies of the field, how they grow: they </a:t>
            </a:r>
          </a:p>
          <a:p>
            <a:r>
              <a:rPr lang="en-US" dirty="0"/>
              <a:t>Neither toil nor spin: and yet I say to you that even Solomon in all his glory was not arrayed like one of</a:t>
            </a:r>
          </a:p>
          <a:p>
            <a:r>
              <a:rPr lang="en-US" dirty="0"/>
              <a:t>these. Now, if God so clothes the grass of the field, which today is and tomorrow is thrown into the </a:t>
            </a:r>
          </a:p>
          <a:p>
            <a:r>
              <a:rPr lang="en-US" dirty="0"/>
              <a:t>oven, will He not much more clothe you. O you of little faith? Therefore, do not worry, saying “what </a:t>
            </a:r>
          </a:p>
          <a:p>
            <a:r>
              <a:rPr lang="en-US" dirty="0"/>
              <a:t>shall we eat? or What shall we wear? For after all these things you seek, your heavenly Father</a:t>
            </a:r>
          </a:p>
          <a:p>
            <a:r>
              <a:rPr lang="en-US" dirty="0"/>
              <a:t>Knows that what you need. But seek first the kingdom of God and His righteousness, and all these</a:t>
            </a:r>
          </a:p>
          <a:p>
            <a:r>
              <a:rPr lang="en-US" dirty="0"/>
              <a:t>things shall be added to you. Therefore, do not worry about tomorrow for tomorrow will worry about </a:t>
            </a:r>
          </a:p>
          <a:p>
            <a:r>
              <a:rPr lang="en-US"/>
              <a:t>Its own things.”</a:t>
            </a:r>
          </a:p>
        </p:txBody>
      </p:sp>
    </p:spTree>
    <p:extLst>
      <p:ext uri="{BB962C8B-B14F-4D97-AF65-F5344CB8AC3E}">
        <p14:creationId xmlns:p14="http://schemas.microsoft.com/office/powerpoint/2010/main" val="412017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for NDE’s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The Bible</a:t>
            </a:r>
            <a:endParaRPr lang="en-US" dirty="0"/>
          </a:p>
          <a:p>
            <a:r>
              <a:rPr lang="en-US" i="1" dirty="0"/>
              <a:t>The Case for Christ</a:t>
            </a:r>
            <a:r>
              <a:rPr lang="en-US" dirty="0"/>
              <a:t> (2016), Strobel , L.</a:t>
            </a:r>
          </a:p>
          <a:p>
            <a:r>
              <a:rPr lang="en-US" i="1" dirty="0"/>
              <a:t>The Science of God</a:t>
            </a:r>
            <a:r>
              <a:rPr lang="en-US" dirty="0"/>
              <a:t> (1997), Schroder, G. L.</a:t>
            </a:r>
          </a:p>
          <a:p>
            <a:r>
              <a:rPr lang="en-US" i="1" dirty="0"/>
              <a:t>7 Lessons from Heaven</a:t>
            </a:r>
            <a:r>
              <a:rPr lang="en-US" dirty="0"/>
              <a:t> (2017), Neal, M., M.D.</a:t>
            </a:r>
          </a:p>
          <a:p>
            <a:r>
              <a:rPr lang="en-US" i="1" dirty="0"/>
              <a:t>Touching Heaven</a:t>
            </a:r>
            <a:r>
              <a:rPr lang="en-US" dirty="0"/>
              <a:t> (2015), Crandall, C. M.D. </a:t>
            </a:r>
          </a:p>
          <a:p>
            <a:r>
              <a:rPr lang="en-US" dirty="0"/>
              <a:t> </a:t>
            </a:r>
            <a:r>
              <a:rPr lang="en-US" i="1" dirty="0"/>
              <a:t>Imagine The God of Heaven</a:t>
            </a:r>
            <a:r>
              <a:rPr lang="en-US" dirty="0"/>
              <a:t> (2013), Burke J. </a:t>
            </a:r>
          </a:p>
          <a:p>
            <a:r>
              <a:rPr lang="en-US" i="1" dirty="0"/>
              <a:t>Imagine Heaven</a:t>
            </a:r>
            <a:r>
              <a:rPr lang="en-US" dirty="0"/>
              <a:t> (2015), Burke, J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Facts and Statistics Anxiety and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(Anxiety and Depression Association of America-ADAA-2024)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23% of American Adults suffer Mental Health issues</a:t>
            </a:r>
            <a:r>
              <a:rPr lang="en-US" dirty="0"/>
              <a:t> (2021 Substance Abuse and Mental Health Services Administration-SAMHSA)</a:t>
            </a:r>
          </a:p>
        </p:txBody>
      </p:sp>
    </p:spTree>
    <p:extLst>
      <p:ext uri="{BB962C8B-B14F-4D97-AF65-F5344CB8AC3E}">
        <p14:creationId xmlns:p14="http://schemas.microsoft.com/office/powerpoint/2010/main" val="37021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Generalized Anxiety Disorder (GAD)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GAD affects 6.8 million Adults (3.1%)</a:t>
            </a:r>
          </a:p>
          <a:p>
            <a:pPr lvl="0"/>
            <a:r>
              <a:rPr lang="en-US" dirty="0"/>
              <a:t>43% receive treatment</a:t>
            </a:r>
          </a:p>
          <a:p>
            <a:pPr lvl="0"/>
            <a:r>
              <a:rPr lang="en-US" dirty="0"/>
              <a:t>Women 2x affected vs. men</a:t>
            </a:r>
          </a:p>
          <a:p>
            <a:pPr lvl="0"/>
            <a:r>
              <a:rPr lang="en-US" dirty="0"/>
              <a:t>Most common anxiety disorder in older adults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Anxiety Disorder (GAD)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Panic Disorder affects 6 million adults (2%)</a:t>
            </a:r>
          </a:p>
          <a:p>
            <a:pPr lvl="0"/>
            <a:r>
              <a:rPr lang="en-US" dirty="0"/>
              <a:t>Women 2x affected vs. men</a:t>
            </a:r>
          </a:p>
          <a:p>
            <a:pPr lvl="0"/>
            <a:r>
              <a:rPr lang="en-US" dirty="0"/>
              <a:t>Social Anxiety Disorder affects 15 million or 7.1%</a:t>
            </a:r>
          </a:p>
          <a:p>
            <a:pPr lvl="0"/>
            <a:r>
              <a:rPr lang="en-US" dirty="0"/>
              <a:t>SAD is common men and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8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Anxiety Disorder (GAD)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Phobias affect 19 million (9.1%)</a:t>
            </a:r>
          </a:p>
          <a:p>
            <a:pPr lvl="0"/>
            <a:r>
              <a:rPr lang="en-US" dirty="0"/>
              <a:t>Women 2x versus men</a:t>
            </a:r>
          </a:p>
          <a:p>
            <a:pPr lvl="0"/>
            <a:r>
              <a:rPr lang="en-US" dirty="0"/>
              <a:t>OCD (2.5 million=1.2%) Women 3x vs men</a:t>
            </a:r>
          </a:p>
          <a:p>
            <a:pPr lvl="0"/>
            <a:r>
              <a:rPr lang="en-US" dirty="0"/>
              <a:t> PTSD (7.7 million=3.6%) Women 5x vs men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Depression (MDD)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21.4% suffer symptoms of MDD</a:t>
            </a:r>
          </a:p>
          <a:p>
            <a:pPr lvl="0"/>
            <a:r>
              <a:rPr lang="en-US" dirty="0"/>
              <a:t>7% moderate or severe symptoms of MDD</a:t>
            </a:r>
          </a:p>
          <a:p>
            <a:pPr lvl="0"/>
            <a:r>
              <a:rPr lang="en-US" dirty="0"/>
              <a:t>8.3% experienced a MDD episode in 2021</a:t>
            </a:r>
          </a:p>
          <a:p>
            <a:pPr lvl="0"/>
            <a:r>
              <a:rPr lang="en-US" dirty="0"/>
              <a:t>6% men and 8% women (</a:t>
            </a:r>
            <a:r>
              <a:rPr lang="en-US" dirty="0" err="1"/>
              <a:t>USAFactsTeam</a:t>
            </a:r>
            <a:r>
              <a:rPr lang="en-US" dirty="0"/>
              <a:t> 2023)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Psychotherapy</a:t>
            </a:r>
          </a:p>
          <a:p>
            <a:pPr lvl="0"/>
            <a:r>
              <a:rPr lang="en-US" dirty="0"/>
              <a:t>Medication</a:t>
            </a:r>
          </a:p>
          <a:p>
            <a:pPr lvl="0"/>
            <a:r>
              <a:rPr lang="en-US" dirty="0"/>
              <a:t>Complementary and Alternative (Yoga, Breathing, Visualization, Meditation,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Transcranial Magnetic Stimulation</a:t>
            </a:r>
          </a:p>
          <a:p>
            <a:pPr lvl="0"/>
            <a:r>
              <a:rPr lang="en-US" dirty="0"/>
              <a:t>ECT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marL="34290" lvl="0" indent="0">
              <a:buNone/>
            </a:pPr>
            <a:r>
              <a:rPr lang="en-US" sz="2400" i="1" dirty="0"/>
              <a:t>Mental Health America: State of Mental Health in America 2020 Report</a:t>
            </a:r>
          </a:p>
          <a:p>
            <a:pPr marL="34290" indent="0">
              <a:buNone/>
            </a:pPr>
            <a:r>
              <a:rPr lang="en-US" sz="2400" i="1" dirty="0"/>
              <a:t>APA: Stress in America: A National Mental Health Crisis (Oct 2020)</a:t>
            </a:r>
          </a:p>
        </p:txBody>
      </p:sp>
    </p:spTree>
    <p:extLst>
      <p:ext uri="{BB962C8B-B14F-4D97-AF65-F5344CB8AC3E}">
        <p14:creationId xmlns:p14="http://schemas.microsoft.com/office/powerpoint/2010/main" val="8630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0" b="23827"/>
          <a:stretch/>
        </p:blipFill>
        <p:spPr bwMode="auto">
          <a:xfrm>
            <a:off x="2736691" y="1287780"/>
            <a:ext cx="6688138" cy="5297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Reward Systems of the Brain</a:t>
            </a:r>
          </a:p>
        </p:txBody>
      </p:sp>
    </p:spTree>
    <p:extLst>
      <p:ext uri="{BB962C8B-B14F-4D97-AF65-F5344CB8AC3E}">
        <p14:creationId xmlns:p14="http://schemas.microsoft.com/office/powerpoint/2010/main" val="22218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HC Theme">
  <a:themeElements>
    <a:clrScheme name="Custom 14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1E5155"/>
      </a:accent1>
      <a:accent2>
        <a:srgbClr val="D55816"/>
      </a:accent2>
      <a:accent3>
        <a:srgbClr val="E19825"/>
      </a:accent3>
      <a:accent4>
        <a:srgbClr val="B19C7D"/>
      </a:accent4>
      <a:accent5>
        <a:srgbClr val="383B4E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C Theme" id="{BBA29D02-DA51-4008-A308-3880A796CD29}" vid="{6DDBF6F5-9443-4C0E-B718-41C6106377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BHC Theme</Template>
  <TotalTime>160</TotalTime>
  <Words>1491</Words>
  <Application>Microsoft Macintosh PowerPoint</Application>
  <PresentationFormat>Widescreen</PresentationFormat>
  <Paragraphs>174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 Unicode MS</vt:lpstr>
      <vt:lpstr>MS Mincho</vt:lpstr>
      <vt:lpstr>Corbel</vt:lpstr>
      <vt:lpstr>BHC Theme</vt:lpstr>
      <vt:lpstr>Neurospiritual Health and Healing </vt:lpstr>
      <vt:lpstr> </vt:lpstr>
      <vt:lpstr>Facts and Statistics Anxiety and Depression</vt:lpstr>
      <vt:lpstr>Generalized Anxiety Disorder (GAD)</vt:lpstr>
      <vt:lpstr>Generalized Anxiety Disorder (GAD) </vt:lpstr>
      <vt:lpstr>Generalized Anxiety Disorder (GAD) </vt:lpstr>
      <vt:lpstr>Major Depression (MDD)</vt:lpstr>
      <vt:lpstr>Treatment Options:</vt:lpstr>
      <vt:lpstr>Reward Systems of the Brain</vt:lpstr>
      <vt:lpstr>    Science and God</vt:lpstr>
      <vt:lpstr>Spiritual Health </vt:lpstr>
      <vt:lpstr>God-Jesus Christ-and Faith</vt:lpstr>
      <vt:lpstr>“Do Not Be Afraid” is the most repeated phrase (365x) in the Bible........</vt:lpstr>
      <vt:lpstr>Historical Evidence for Consideration </vt:lpstr>
      <vt:lpstr>Near Death Experiences-What Do they Suggest?</vt:lpstr>
      <vt:lpstr>What are My Takeaways from the NDE’s</vt:lpstr>
      <vt:lpstr>What are My Takeaways from the NDE’s</vt:lpstr>
      <vt:lpstr>What are My Takeaways from the NDE’s</vt:lpstr>
      <vt:lpstr>PowerPoint Presentation</vt:lpstr>
      <vt:lpstr>What is the Purpose of the NDE?</vt:lpstr>
      <vt:lpstr>What Is Jesus Telling Us?</vt:lpstr>
      <vt:lpstr>What Is Jesus Telling Us?</vt:lpstr>
      <vt:lpstr>Neurospiritual Factors and Health</vt:lpstr>
      <vt:lpstr> Final Considerations</vt:lpstr>
      <vt:lpstr>Reward Systems of the Brain</vt:lpstr>
      <vt:lpstr>Matthew 6:25-34</vt:lpstr>
      <vt:lpstr>References for NDE’s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Neurospiritual Health and Healing</dc:title>
  <dc:creator>Chrissy Baur</dc:creator>
  <cp:lastModifiedBy>Paul Nussbaum</cp:lastModifiedBy>
  <cp:revision>12</cp:revision>
  <dcterms:created xsi:type="dcterms:W3CDTF">2025-02-25T18:17:08Z</dcterms:created>
  <dcterms:modified xsi:type="dcterms:W3CDTF">2025-03-12T23:59:12Z</dcterms:modified>
</cp:coreProperties>
</file>